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302" r:id="rId7"/>
    <p:sldId id="299" r:id="rId8"/>
    <p:sldId id="286" r:id="rId9"/>
    <p:sldId id="298" r:id="rId10"/>
    <p:sldId id="291" r:id="rId11"/>
    <p:sldId id="300" r:id="rId12"/>
    <p:sldId id="301" r:id="rId13"/>
    <p:sldId id="303" r:id="rId14"/>
    <p:sldId id="292" r:id="rId15"/>
    <p:sldId id="288" r:id="rId16"/>
    <p:sldId id="279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66255C3-9119-464D-8E3A-9D60329136F0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5A6EBC1-AEB9-448B-A38F-F79E9EAE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6EBC1-AEB9-448B-A38F-F79E9EAE3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6EBC1-AEB9-448B-A38F-F79E9EAE3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7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7A1-BE5C-4F26-911A-63D1990FA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7AD6-DC45-4213-9A34-5FCB9C9C5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6DFB7-80DB-449D-BAD8-DE323FCB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20A-A1D5-4B8D-998C-8A49ECE7A6CA}" type="datetime1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3E6E4-52C6-4D0C-AAA5-BF58F10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7A2F2-26CD-4EDB-B9EB-E5D26DE6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405A9B8-9A26-44E1-830E-67E5A3D1A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182" y="23813"/>
            <a:ext cx="2178061" cy="8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5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7E0C-54B1-4A7E-8D72-F93E0377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463C8-0890-477A-A5C6-03EBB6A0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E01C8-2CC1-4EB2-9900-EAD9CF95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A5BB-6952-44F7-97A1-3B55D99D971C}" type="datetime1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D370-1FEA-4EBB-87F1-07CB3CB3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E071D-2F7D-4387-90AD-815A8461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2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D9608-A2EB-4C69-BE6A-FC41CA1B4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7D8B4-59AE-4DF3-9573-E9CA72DCE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A7438-A385-40DD-862C-D1B030C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826C-9121-404E-BDC5-ABC61EEFEDBF}" type="datetime1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8520-B504-4518-8D3E-B2383AAB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538E5-3227-4CDE-B0F6-04FE99FE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ADEA-21A2-406E-952F-C0228F2D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CA51C-7B7A-42FA-B18E-E7244C09B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5B44-4677-49AD-9961-DB7656A8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C23C-01D5-4C75-B393-73A5797A3333}" type="datetime1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4ADF-5AD3-4F3D-921F-EBCCB601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3625A-9314-4293-8F43-2B5678AF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73FC-ACAC-417C-9F1A-F09D1FCD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9B10-6739-4417-8F44-B56BC0A70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86FF-9BF2-4072-AE0F-6C0B1950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665-D5BA-41B0-B948-F69D9D733FD7}" type="datetime1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B3BB3-ECDA-4639-AC4F-B9847392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3D0E-9099-4583-AC8B-1DD3D32C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9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0F5C-DBED-474C-AEE9-DE800FA3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6C64-6760-43FD-99BE-C82BB355F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A01C0-8300-4072-AC6A-E9625A1FA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41751-CD27-4A15-8D66-8D4F0303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35C9-440F-468D-8328-5DB853856DD3}" type="datetime1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4579C-A81A-4876-9B2A-F54F4B9E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C1370-004B-4145-B555-CB2214B1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EB01-B371-4DED-84CC-42C30F3D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1577-9F16-4803-A898-F94AA3BD6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EE12D-633F-431E-950D-9FE0D4CE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ADF9C-CCCA-45F5-8A9F-57E81EB40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1A4CE-5E25-4245-BB22-CA6DD4D82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28C47-91AD-4560-9F30-32772FF6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8803-73A7-4619-81BE-B4A4F3EB26B9}" type="datetime1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F18F7-BB52-440D-A551-8C6B3870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6ED8A-DA3E-418B-B77D-95FEBEE0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0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72D0-183B-4AB6-8E65-AADE10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35C43-E1DB-4733-969C-348081BA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BCB8-94F9-4FCB-BBD1-5A20DED94851}" type="datetime1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CB964-BF78-450F-9FCA-11A6300E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C2D7-885E-4504-BC3D-2C47D874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F46F9-4583-40D8-BC80-45E6DFF8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AD5E-C57C-400D-9B52-551B92BA5F26}" type="datetime1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39C9F-60AD-48BF-ADFB-09E245A6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084E8-56DE-4F62-9331-C4FA34D0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680-DE84-4B04-B70E-49C7440C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0417F-8670-4F04-891E-C25E2EB09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A7B4E-6F37-41DD-9D07-8B36505D6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A18F5-D9A3-427E-8AB8-B6C52FE5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6F13-8DFF-40B8-A88D-EFB32113B8CD}" type="datetime1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40DC6-EF8F-494C-94E8-43D327C2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16FE5-5190-4905-BCE6-5B97B173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AC13-8755-4508-8DCA-B3634320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83ADC-9983-4F78-A37B-2EC80FD7F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EA269-4F79-4019-878E-9600416BB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9D63B-218E-4B86-AA2C-2D86DC58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AF3A-C4E1-4C37-8436-EB998193A6B9}" type="datetime1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0BA4C-7FDB-486A-8CA9-E8E64526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48F99-AD6F-40BF-9AE6-44AD608C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C3311-D891-4461-A40C-90D0242E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A38BF-7BCD-4121-90A8-9024611A0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DF938-FF1F-45E4-BAD3-9E9C1C7F1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ECE4-6A9A-4B02-B8A6-F0B5B317908C}" type="datetime1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BF8C6-4D62-4DC4-A247-803DDC660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43D6-3113-4E11-981D-6D1EC1D90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BF2F-060A-4FA8-AA08-24F076C5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3161B-3D88-4AD1-810F-A518F47AC4A5}"/>
              </a:ext>
            </a:extLst>
          </p:cNvPr>
          <p:cNvSpPr txBox="1"/>
          <p:nvPr/>
        </p:nvSpPr>
        <p:spPr>
          <a:xfrm>
            <a:off x="2550760" y="2321004"/>
            <a:ext cx="7090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66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</a:t>
            </a:r>
            <a:r>
              <a:rPr lang="en-US" sz="6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- BJP Update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94DB8-CD1B-4EED-8FA0-3719471AD608}"/>
              </a:ext>
            </a:extLst>
          </p:cNvPr>
          <p:cNvSpPr txBox="1"/>
          <p:nvPr/>
        </p:nvSpPr>
        <p:spPr>
          <a:xfrm>
            <a:off x="3391255" y="5204925"/>
            <a:ext cx="5409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Victor Villarini</a:t>
            </a:r>
          </a:p>
          <a:p>
            <a:pPr algn="ctr"/>
            <a:r>
              <a:rPr lang="en-US" dirty="0"/>
              <a:t>March 1st, 2023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TriTech Titanium Parts LLC</a:t>
            </a:r>
          </a:p>
          <a:p>
            <a:pPr algn="ctr"/>
            <a:r>
              <a:rPr lang="en-US" dirty="0"/>
              <a:t>Detroit,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E9BBB-F67F-48EF-86AE-7A77FB19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464" y="6356352"/>
            <a:ext cx="2398336" cy="365125"/>
          </a:xfrm>
        </p:spPr>
        <p:txBody>
          <a:bodyPr/>
          <a:lstStyle/>
          <a:p>
            <a:fld id="{D9F01F42-F55B-41F6-84D7-C2FD17D1657B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9079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Ti</a:t>
            </a:r>
            <a:r>
              <a:rPr lang="en-US" sz="5300" dirty="0">
                <a:solidFill>
                  <a:schemeClr val="bg1"/>
                </a:solidFill>
              </a:rPr>
              <a:t>-BJP Successes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91FB-2526-4816-ADC0-E083B44D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BDB561-96BB-45C5-1636-640917523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96995"/>
              </p:ext>
            </p:extLst>
          </p:nvPr>
        </p:nvGraphicFramePr>
        <p:xfrm>
          <a:off x="2032000" y="270504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832">
                  <a:extLst>
                    <a:ext uri="{9D8B030D-6E8A-4147-A177-3AD203B41FA5}">
                      <a16:colId xmlns:a16="http://schemas.microsoft.com/office/drawing/2014/main" val="1511286692"/>
                    </a:ext>
                  </a:extLst>
                </a:gridCol>
                <a:gridCol w="1514168">
                  <a:extLst>
                    <a:ext uri="{9D8B030D-6E8A-4147-A177-3AD203B41FA5}">
                      <a16:colId xmlns:a16="http://schemas.microsoft.com/office/drawing/2014/main" val="4057546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398426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7205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AS-SINTERED - Ti-6Al-4V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BJP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Billet Spec.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9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Tensile Strength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Yield Strength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8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Elongation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0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 (g/cm³)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6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93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9079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Remaining </a:t>
            </a:r>
            <a:r>
              <a:rPr lang="en-US" sz="5300" dirty="0" err="1">
                <a:solidFill>
                  <a:schemeClr val="bg1"/>
                </a:solidFill>
              </a:rPr>
              <a:t>Ti</a:t>
            </a:r>
            <a:r>
              <a:rPr lang="en-US" sz="5300" dirty="0">
                <a:solidFill>
                  <a:schemeClr val="bg1"/>
                </a:solidFill>
              </a:rPr>
              <a:t>-BJP 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91FB-2526-4816-ADC0-E083B44D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17636-B9F1-FC34-89D2-B1AC2C75A189}"/>
              </a:ext>
            </a:extLst>
          </p:cNvPr>
          <p:cNvSpPr txBox="1"/>
          <p:nvPr/>
        </p:nvSpPr>
        <p:spPr>
          <a:xfrm>
            <a:off x="2163355" y="1720840"/>
            <a:ext cx="4280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Sintered density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constraints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 band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box constraints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Strength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 TriTech BJP </a:t>
            </a:r>
            <a:r>
              <a:rPr lang="en-US" sz="60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22DA-64ED-4F6E-8986-D04E301E56B3}"/>
              </a:ext>
            </a:extLst>
          </p:cNvPr>
          <p:cNvSpPr txBox="1"/>
          <p:nvPr/>
        </p:nvSpPr>
        <p:spPr>
          <a:xfrm>
            <a:off x="1691514" y="1526371"/>
            <a:ext cx="8808971" cy="468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has TriTech achieved: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Successful development and startup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binderjet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printer.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ASTM B988 Grade 5 achieved.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.06% C and .20% max oxygen capable.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Workable green strength allowing for more complex part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depowdering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BJP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Compliments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MIM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 is becoming a stable and developed process</a:t>
            </a:r>
          </a:p>
          <a:p>
            <a:pPr marL="1200150" lvl="2" indent="-285750">
              <a:lnSpc>
                <a:spcPct val="107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the lowest cost, but with - 0 - tooling it is attractive.</a:t>
            </a:r>
          </a:p>
          <a:p>
            <a:pPr marL="1200150" lvl="2" indent="-285750">
              <a:lnSpc>
                <a:spcPct val="107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Friendly to complex shapes without complex tooling.</a:t>
            </a:r>
          </a:p>
          <a:p>
            <a:pPr marL="1200150" lvl="2" indent="-285750">
              <a:lnSpc>
                <a:spcPct val="107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Easy to produce live setters.  A printed support structure that supports the part.</a:t>
            </a:r>
          </a:p>
          <a:p>
            <a:pPr marL="1200150" lvl="2" indent="-285750">
              <a:lnSpc>
                <a:spcPct val="107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Internal passages, porous shapes, and more.</a:t>
            </a:r>
          </a:p>
          <a:p>
            <a:pPr marL="1200150" lvl="2" indent="-285750">
              <a:lnSpc>
                <a:spcPct val="107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Room for improvement on surface and tolerances.</a:t>
            </a:r>
          </a:p>
          <a:p>
            <a:pPr marL="1200150" lvl="2" indent="-285750">
              <a:lnSpc>
                <a:spcPct val="107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Lots of room to grow.</a:t>
            </a:r>
          </a:p>
          <a:p>
            <a:pPr marL="742950" lvl="1" indent="-285750">
              <a:lnSpc>
                <a:spcPct val="107000"/>
              </a:lnSpc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Prototyping for MIM parts made easier.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B33E52-AC8E-EB00-43D6-C7B187C9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B27BF2F-060A-4FA8-AA08-24F076C58C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4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 </a:t>
            </a:r>
            <a:r>
              <a:rPr lang="en-US" sz="6000" dirty="0">
                <a:solidFill>
                  <a:schemeClr val="bg1"/>
                </a:solidFill>
              </a:rPr>
              <a:t>Thank You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7AB89ED9-8D40-4C39-94A8-C5E30F613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0" y="2409568"/>
            <a:ext cx="6151713" cy="339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259CC8B-9A68-48CF-A935-9D9C8F53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521" y="3188043"/>
            <a:ext cx="4033514" cy="15780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A5A66-E8F7-4A78-A709-6D25B078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64024-0A40-5ADD-00C5-271C3E5024DF}"/>
              </a:ext>
            </a:extLst>
          </p:cNvPr>
          <p:cNvSpPr txBox="1"/>
          <p:nvPr/>
        </p:nvSpPr>
        <p:spPr>
          <a:xfrm>
            <a:off x="3046476" y="6265769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Detroit, Michigan</a:t>
            </a:r>
          </a:p>
        </p:txBody>
      </p:sp>
    </p:spTree>
    <p:extLst>
      <p:ext uri="{BB962C8B-B14F-4D97-AF65-F5344CB8AC3E}">
        <p14:creationId xmlns:p14="http://schemas.microsoft.com/office/powerpoint/2010/main" val="12546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9" y="1750"/>
            <a:ext cx="3067969" cy="1200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84F131-44D7-48A3-96C3-2958D0F2BFF0}"/>
              </a:ext>
            </a:extLst>
          </p:cNvPr>
          <p:cNvSpPr txBox="1"/>
          <p:nvPr/>
        </p:nvSpPr>
        <p:spPr>
          <a:xfrm>
            <a:off x="825016" y="1289817"/>
            <a:ext cx="10528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TriTech Titanium Parts was formed on April 5, 2022 as a spin-off from AmeriTi Manufacturing Company located in Detroit, Michigan.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Parts Division has been operating since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ISO 9001:2015 Certified.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TriTech’s unique business plan combining technologies for the customer.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Investment Casting.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Metal Injection Molding.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3D Binderjet Printing.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popular alloys produced are Ti-6Al-4V and CP </a:t>
            </a:r>
            <a:r>
              <a:rPr lang="en-US" sz="2400" dirty="0" err="1"/>
              <a:t>Ti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PM part size ranging from 0.2 to 250 grams.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IC part size can be much larger up to 20 pounds.</a:t>
            </a: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Prototype capability for all processes.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  TriTech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45CBC-9E1A-49A7-8353-CF8F5429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4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 AM Start-Up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91FB-2526-4816-ADC0-E083B44D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17636-B9F1-FC34-89D2-B1AC2C75A189}"/>
              </a:ext>
            </a:extLst>
          </p:cNvPr>
          <p:cNvSpPr txBox="1"/>
          <p:nvPr/>
        </p:nvSpPr>
        <p:spPr>
          <a:xfrm>
            <a:off x="2112861" y="1835878"/>
            <a:ext cx="615606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TriTech entered into metal additive in 2022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learning curve for new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Points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Powder handling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Printed part preparation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 capability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development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6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 </a:t>
            </a:r>
            <a:r>
              <a:rPr lang="en-US" sz="6000" dirty="0">
                <a:solidFill>
                  <a:schemeClr val="bg1"/>
                </a:solidFill>
              </a:rPr>
              <a:t>3D Binderjet Printing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771F2-F686-4181-B46D-AA53F785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50" y="6264143"/>
            <a:ext cx="2743200" cy="365125"/>
          </a:xfrm>
        </p:spPr>
        <p:txBody>
          <a:bodyPr/>
          <a:lstStyle/>
          <a:p>
            <a:fld id="{5B27BF2F-060A-4FA8-AA08-24F076C58C2D}" type="slidenum">
              <a:rPr lang="en-US" smtClean="0"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046A0-CDA0-E406-4294-9D8A2B94B9DE}"/>
              </a:ext>
            </a:extLst>
          </p:cNvPr>
          <p:cNvSpPr txBox="1"/>
          <p:nvPr/>
        </p:nvSpPr>
        <p:spPr>
          <a:xfrm flipH="1">
            <a:off x="1798369" y="1804753"/>
            <a:ext cx="85952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developed on entry level production system coined P1.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was the correct piece of equipment due its unique features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Inert environment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 speed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speed internally ~ 3 min/mm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Green density capability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Customizability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Software suite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Fabricate MFG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Live Sinter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P1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83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 </a:t>
            </a:r>
            <a:r>
              <a:rPr lang="en-US" sz="6000" dirty="0">
                <a:solidFill>
                  <a:schemeClr val="bg1"/>
                </a:solidFill>
              </a:rPr>
              <a:t>3D Binderjet Printing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771F2-F686-4181-B46D-AA53F785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50" y="6264143"/>
            <a:ext cx="2743200" cy="365125"/>
          </a:xfrm>
        </p:spPr>
        <p:txBody>
          <a:bodyPr/>
          <a:lstStyle/>
          <a:p>
            <a:fld id="{5B27BF2F-060A-4FA8-AA08-24F076C58C2D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B046A0-CDA0-E406-4294-9D8A2B94B9DE}"/>
              </a:ext>
            </a:extLst>
          </p:cNvPr>
          <p:cNvSpPr txBox="1"/>
          <p:nvPr/>
        </p:nvSpPr>
        <p:spPr>
          <a:xfrm flipH="1">
            <a:off x="1276350" y="4060185"/>
            <a:ext cx="67978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 dirty="0"/>
              <a:t>Capability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Grade 5 Titanium.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Up next </a:t>
            </a:r>
            <a:r>
              <a:rPr lang="en-US" sz="2400" dirty="0">
                <a:sym typeface="Wingdings" panose="05000000000000000000" pitchFamily="2" charset="2"/>
              </a:rPr>
              <a:t> CP </a:t>
            </a:r>
            <a:r>
              <a:rPr lang="en-US" sz="2400" dirty="0" err="1">
                <a:sym typeface="Wingdings" panose="05000000000000000000" pitchFamily="2" charset="2"/>
              </a:rPr>
              <a:t>Ti</a:t>
            </a:r>
            <a:r>
              <a:rPr lang="en-US" sz="2400" dirty="0">
                <a:sym typeface="Wingdings" panose="05000000000000000000" pitchFamily="2" charset="2"/>
              </a:rPr>
              <a:t> and Aluminum Alloys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Tolerances,  +/- 1% (or better).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Typically,  +/- 0.006” in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Surface roughness consistently &lt; 5 um Ra.</a:t>
            </a:r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EBE32ECA-A512-7C96-134F-F5F2CD76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85" y="1789441"/>
            <a:ext cx="2743200" cy="20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DBA4704B-F82C-167F-B677-4D587D93A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"/>
          <a:stretch/>
        </p:blipFill>
        <p:spPr bwMode="auto">
          <a:xfrm>
            <a:off x="4906698" y="1624077"/>
            <a:ext cx="3138733" cy="23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and white photo of a tire&#10;&#10;Description automatically generated with medium confidence">
            <a:extLst>
              <a:ext uri="{FF2B5EF4-FFF2-40B4-BE49-F238E27FC236}">
                <a16:creationId xmlns:a16="http://schemas.microsoft.com/office/drawing/2014/main" id="{C11DAEE3-8CAA-9A9A-4987-5ACD13191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44" y="1794388"/>
            <a:ext cx="1906554" cy="20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 </a:t>
            </a:r>
            <a:r>
              <a:rPr lang="en-US" sz="6000" dirty="0">
                <a:solidFill>
                  <a:schemeClr val="bg1"/>
                </a:solidFill>
              </a:rPr>
              <a:t>3D Binderjet Printing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771F2-F686-4181-B46D-AA53F785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50" y="6264143"/>
            <a:ext cx="2743200" cy="365125"/>
          </a:xfrm>
        </p:spPr>
        <p:txBody>
          <a:bodyPr/>
          <a:lstStyle/>
          <a:p>
            <a:fld id="{5B27BF2F-060A-4FA8-AA08-24F076C58C2D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B11D06-24FE-FD4F-36A2-53A32FFB72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6" t="8058" r="35470" b="28592"/>
          <a:stretch/>
        </p:blipFill>
        <p:spPr>
          <a:xfrm rot="5400000">
            <a:off x="2512268" y="1738017"/>
            <a:ext cx="1386987" cy="372171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FC60E27-00C2-13F1-E646-93B8757F5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9" t="47324" r="51112" b="34218"/>
          <a:stretch/>
        </p:blipFill>
        <p:spPr>
          <a:xfrm rot="5400000">
            <a:off x="7213929" y="1084300"/>
            <a:ext cx="2911195" cy="3630869"/>
          </a:xfrm>
          <a:prstGeom prst="rect">
            <a:avLst/>
          </a:prstGeom>
        </p:spPr>
      </p:pic>
      <p:pic>
        <p:nvPicPr>
          <p:cNvPr id="14" name="Picture 13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C489B5B0-5ABA-0215-7C57-B9D037C5CA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0" t="37993" r="45606" b="47250"/>
          <a:stretch/>
        </p:blipFill>
        <p:spPr>
          <a:xfrm rot="5400000">
            <a:off x="7925944" y="4502536"/>
            <a:ext cx="1911512" cy="1938987"/>
          </a:xfrm>
          <a:prstGeom prst="rect">
            <a:avLst/>
          </a:prstGeom>
        </p:spPr>
      </p:pic>
      <p:pic>
        <p:nvPicPr>
          <p:cNvPr id="3" name="Picture 2" descr="A close up of a hat&#10;&#10;Description automatically generated with low confidence">
            <a:extLst>
              <a:ext uri="{FF2B5EF4-FFF2-40B4-BE49-F238E27FC236}">
                <a16:creationId xmlns:a16="http://schemas.microsoft.com/office/drawing/2014/main" id="{B812008A-DE40-E6BC-4849-167C9A0FA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06" y="1444137"/>
            <a:ext cx="3721711" cy="1121498"/>
          </a:xfrm>
          <a:prstGeom prst="rect">
            <a:avLst/>
          </a:prstGeom>
        </p:spPr>
      </p:pic>
      <p:pic>
        <p:nvPicPr>
          <p:cNvPr id="10" name="Picture 9" descr="A picture containing wall, indoor, building material, stone&#10;&#10;Description automatically generated">
            <a:extLst>
              <a:ext uri="{FF2B5EF4-FFF2-40B4-BE49-F238E27FC236}">
                <a16:creationId xmlns:a16="http://schemas.microsoft.com/office/drawing/2014/main" id="{B6EC9670-6B9A-C1EC-C4F2-326434D298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09" y="4591404"/>
            <a:ext cx="1549904" cy="20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 How BJP </a:t>
            </a:r>
            <a:r>
              <a:rPr lang="en-US" sz="6000" dirty="0">
                <a:solidFill>
                  <a:schemeClr val="bg1"/>
                </a:solidFill>
              </a:rPr>
              <a:t>Benefits 3T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91FB-2526-4816-ADC0-E083B44D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17636-B9F1-FC34-89D2-B1AC2C75A189}"/>
              </a:ext>
            </a:extLst>
          </p:cNvPr>
          <p:cNvSpPr txBox="1"/>
          <p:nvPr/>
        </p:nvSpPr>
        <p:spPr>
          <a:xfrm>
            <a:off x="2112861" y="1835878"/>
            <a:ext cx="61560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Low initial investment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tooling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Short lead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geometry freedom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iteration freedom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prototype cost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Fastest metal AM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properties to more familiar MIM Titanium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3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9079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Ti</a:t>
            </a:r>
            <a:r>
              <a:rPr lang="en-US" sz="5300" dirty="0">
                <a:solidFill>
                  <a:schemeClr val="bg1"/>
                </a:solidFill>
              </a:rPr>
              <a:t>-BJP Successes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91FB-2526-4816-ADC0-E083B44D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17636-B9F1-FC34-89D2-B1AC2C75A189}"/>
              </a:ext>
            </a:extLst>
          </p:cNvPr>
          <p:cNvSpPr txBox="1"/>
          <p:nvPr/>
        </p:nvSpPr>
        <p:spPr>
          <a:xfrm>
            <a:off x="2163355" y="1717776"/>
            <a:ext cx="7573312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5 Product.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P1/DM software knowhow and parameter development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part processing.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powders developed on platform. More to come.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tool in our toolbox. </a:t>
            </a:r>
          </a:p>
        </p:txBody>
      </p:sp>
    </p:spTree>
    <p:extLst>
      <p:ext uri="{BB962C8B-B14F-4D97-AF65-F5344CB8AC3E}">
        <p14:creationId xmlns:p14="http://schemas.microsoft.com/office/powerpoint/2010/main" val="80075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33448C-A7F6-4169-8BE6-A1FBA36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" y="1750"/>
            <a:ext cx="3067969" cy="120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4A-7034-4CB0-976D-C9CBAE2CED2C}"/>
              </a:ext>
            </a:extLst>
          </p:cNvPr>
          <p:cNvSpPr txBox="1"/>
          <p:nvPr/>
        </p:nvSpPr>
        <p:spPr>
          <a:xfrm>
            <a:off x="4152900" y="0"/>
            <a:ext cx="8039100" cy="9079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 </a:t>
            </a:r>
            <a:r>
              <a:rPr lang="en-US" sz="5300" dirty="0" err="1">
                <a:solidFill>
                  <a:schemeClr val="bg1"/>
                </a:solidFill>
              </a:rPr>
              <a:t>Ti</a:t>
            </a:r>
            <a:r>
              <a:rPr lang="en-US" sz="5300" dirty="0">
                <a:solidFill>
                  <a:schemeClr val="bg1"/>
                </a:solidFill>
              </a:rPr>
              <a:t>-BJP Successes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91FB-2526-4816-ADC0-E083B44D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BF2F-060A-4FA8-AA08-24F076C58C2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17636-B9F1-FC34-89D2-B1AC2C75A189}"/>
              </a:ext>
            </a:extLst>
          </p:cNvPr>
          <p:cNvSpPr txBox="1"/>
          <p:nvPr/>
        </p:nvSpPr>
        <p:spPr>
          <a:xfrm>
            <a:off x="1686204" y="5002843"/>
            <a:ext cx="3221445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Injection Molded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CB3A7-B2C5-B248-9BE8-5A480DADB815}"/>
              </a:ext>
            </a:extLst>
          </p:cNvPr>
          <p:cNvSpPr txBox="1"/>
          <p:nvPr/>
        </p:nvSpPr>
        <p:spPr>
          <a:xfrm>
            <a:off x="7935322" y="5054833"/>
            <a:ext cx="2463509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Binder Jet Printed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1E954-94DC-2072-B59B-C9D1E7844773}"/>
              </a:ext>
            </a:extLst>
          </p:cNvPr>
          <p:cNvSpPr txBox="1"/>
          <p:nvPr/>
        </p:nvSpPr>
        <p:spPr>
          <a:xfrm>
            <a:off x="4256677" y="907941"/>
            <a:ext cx="3678645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Sintered Microstructure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87515-E68B-E675-10AA-54F756FE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2049414"/>
            <a:ext cx="3952254" cy="3165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26ED85-7DDC-71DB-ED93-2EC2FDA2A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27" y="2049415"/>
            <a:ext cx="3965922" cy="3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59ABF4BF5FB4693D4BC8104F72088" ma:contentTypeVersion="9" ma:contentTypeDescription="Create a new document." ma:contentTypeScope="" ma:versionID="a2481ecbe4c3a9757186f0eaf7ff4513">
  <xsd:schema xmlns:xsd="http://www.w3.org/2001/XMLSchema" xmlns:xs="http://www.w3.org/2001/XMLSchema" xmlns:p="http://schemas.microsoft.com/office/2006/metadata/properties" xmlns:ns2="e77700d6-852f-443d-a94d-afb2afaaa877" targetNamespace="http://schemas.microsoft.com/office/2006/metadata/properties" ma:root="true" ma:fieldsID="b50893bc418abe053eb247e5855dbba9" ns2:_="">
    <xsd:import namespace="e77700d6-852f-443d-a94d-afb2afaaa8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00d6-852f-443d-a94d-afb2afaaa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D62458-1FB7-45D8-8167-8C997965765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77700d6-852f-443d-a94d-afb2afaaa8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3EE3F2-A04C-465A-B9F0-908F5F3D9B0B}">
  <ds:schemaRefs>
    <ds:schemaRef ds:uri="e77700d6-852f-443d-a94d-afb2afaaa8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9104F0-19D0-4601-ADF4-46BEB9E26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48354</TotalTime>
  <Words>520</Words>
  <Application>Microsoft Macintosh PowerPoint</Application>
  <PresentationFormat>Widescreen</PresentationFormat>
  <Paragraphs>134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Gothic Std 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Swenson</dc:creator>
  <cp:lastModifiedBy>The Quell Group</cp:lastModifiedBy>
  <cp:revision>99</cp:revision>
  <cp:lastPrinted>2023-02-15T12:04:31Z</cp:lastPrinted>
  <dcterms:created xsi:type="dcterms:W3CDTF">2022-03-03T11:28:16Z</dcterms:created>
  <dcterms:modified xsi:type="dcterms:W3CDTF">2023-03-20T17:52:42Z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0x01010088159ABF4BF5FB4693D4BC8104F72088</vt:lpwstr>
  </property>
</Properties>
</file>